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208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162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52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12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059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527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5285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528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8680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13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58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EAA98-2F59-4BBD-B353-04BB708032EE}" type="datetimeFigureOut">
              <a:rPr lang="en-GB" smtClean="0"/>
              <a:t>20/06/2022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B0850-C61E-4B86-8F46-1B228F7AC2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p3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p3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498600" y="381000"/>
            <a:ext cx="9144000" cy="643466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  <a:r>
              <a:rPr lang="ko-KR" altLang="en-US" sz="32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과</a:t>
            </a:r>
            <a:r>
              <a:rPr lang="en-US" altLang="ko-KR" sz="32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</a:t>
            </a:r>
            <a:r>
              <a:rPr lang="ko-KR" altLang="en-US" sz="32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모자 좀 보여 주세요</a:t>
            </a:r>
            <a:endParaRPr lang="en-GB" sz="32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7732" y="1803400"/>
            <a:ext cx="4817535" cy="28786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보통 어디에서 쇼핑을 해요</a:t>
            </a:r>
            <a:r>
              <a:rPr lang="en-US" altLang="ko-KR" sz="1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GB" sz="18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4" y="2709333"/>
            <a:ext cx="4055533" cy="30416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147" y="3608254"/>
            <a:ext cx="3811247" cy="25383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0275" y="3061958"/>
            <a:ext cx="3531658" cy="363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148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732" y="1532466"/>
            <a:ext cx="10608733" cy="481753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어서 오세요</a:t>
            </a:r>
            <a:r>
              <a:rPr lang="en-US" altLang="ko-KR" sz="2000" dirty="0"/>
              <a:t>: </a:t>
            </a:r>
            <a:r>
              <a:rPr lang="en-US" sz="2000" dirty="0"/>
              <a:t>Welcome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지갑</a:t>
            </a:r>
            <a:r>
              <a:rPr lang="en-US" altLang="ko-KR" sz="2000" dirty="0"/>
              <a:t>: wallet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다르다</a:t>
            </a:r>
            <a:r>
              <a:rPr lang="en-US" altLang="ko-KR" sz="2000" dirty="0"/>
              <a:t>: different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색</a:t>
            </a:r>
            <a:r>
              <a:rPr lang="en-US" altLang="ko-KR" sz="2000" dirty="0"/>
              <a:t>: color 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마음에 들다</a:t>
            </a:r>
            <a:r>
              <a:rPr lang="en-US" altLang="ko-KR" sz="2000" dirty="0"/>
              <a:t>: Like, Satisfy… (</a:t>
            </a:r>
            <a:r>
              <a:rPr lang="km-KH" altLang="ko-KR" dirty="0"/>
              <a:t>ពេញចិត្ត</a:t>
            </a:r>
            <a:r>
              <a:rPr lang="en-US" altLang="ko-KR" sz="2100" dirty="0"/>
              <a:t>)</a:t>
            </a:r>
            <a:r>
              <a:rPr lang="en-US" altLang="ko-KR" dirty="0"/>
              <a:t>	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바지</a:t>
            </a:r>
            <a:r>
              <a:rPr lang="en-US" altLang="ko-KR" sz="2000" dirty="0"/>
              <a:t>: </a:t>
            </a:r>
            <a:r>
              <a:rPr lang="en-GB" sz="2000" dirty="0"/>
              <a:t> trousers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현금</a:t>
            </a:r>
            <a:r>
              <a:rPr lang="en-US" altLang="ko-KR" sz="2000" dirty="0"/>
              <a:t>: </a:t>
            </a:r>
            <a:r>
              <a:rPr lang="en-GB" sz="2000" dirty="0"/>
              <a:t> cash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카드</a:t>
            </a:r>
            <a:r>
              <a:rPr lang="en-US" altLang="ko-KR" sz="2000" dirty="0"/>
              <a:t>: card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사인하다</a:t>
            </a:r>
            <a:r>
              <a:rPr lang="en-US" altLang="ko-KR" sz="2000" dirty="0"/>
              <a:t>: sign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가게</a:t>
            </a:r>
            <a:r>
              <a:rPr lang="en-US" altLang="ko-KR" sz="2000" dirty="0"/>
              <a:t>: Shop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GB" sz="2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17470"/>
          </a:xfrm>
        </p:spPr>
        <p:txBody>
          <a:bodyPr>
            <a:normAutofit fontScale="90000"/>
          </a:bodyPr>
          <a:lstStyle/>
          <a:p>
            <a:pPr algn="ctr"/>
            <a:r>
              <a:rPr lang="ko-KR" altLang="en-US" sz="2800" b="1" dirty="0">
                <a:ln w="22225">
                  <a:solidFill>
                    <a:srgbClr val="002060"/>
                  </a:solidFill>
                  <a:prstDash val="solid"/>
                </a:ln>
                <a:noFill/>
              </a:rPr>
              <a:t>어려운 어휘</a:t>
            </a:r>
            <a:endParaRPr lang="en-GB" sz="2800" b="1" dirty="0">
              <a:ln w="22225">
                <a:solidFill>
                  <a:srgbClr val="002060"/>
                </a:solidFill>
                <a:prstDash val="solid"/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201724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326" t="3437" b="989"/>
          <a:stretch/>
        </p:blipFill>
        <p:spPr>
          <a:xfrm>
            <a:off x="694268" y="1215114"/>
            <a:ext cx="10905066" cy="5371954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0013" y="395288"/>
            <a:ext cx="3811587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285750" indent="-284163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ts val="1000"/>
              </a:spcBef>
              <a:buClr>
                <a:srgbClr val="5B9BD5"/>
              </a:buClr>
              <a:buFont typeface="Wingdings" panose="05000000000000000000" pitchFamily="2" charset="2"/>
              <a:buChar char=""/>
            </a:pPr>
            <a:r>
              <a:rPr lang="ko-KR" altLang="en-US" dirty="0">
                <a:solidFill>
                  <a:srgbClr val="002060"/>
                </a:solidFill>
                <a:latin typeface="Calibri" panose="020F0502020204030204" pitchFamily="34" charset="0"/>
              </a:rPr>
              <a:t>미나 씨가 무엇을 샀어요</a:t>
            </a:r>
            <a:r>
              <a:rPr lang="en-GB" altLang="en-US" dirty="0">
                <a:solidFill>
                  <a:srgbClr val="002060"/>
                </a:solidFill>
                <a:latin typeface="Calibri" panose="020F0502020204030204" pitchFamily="34" charset="0"/>
              </a:rPr>
              <a:t>?</a:t>
            </a:r>
          </a:p>
        </p:txBody>
      </p:sp>
      <p:pic>
        <p:nvPicPr>
          <p:cNvPr id="6" name="16-16_02_01+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00733" y="3511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2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507067"/>
            <a:ext cx="11370734" cy="5105399"/>
          </a:xfrm>
        </p:spPr>
        <p:txBody>
          <a:bodyPr/>
          <a:lstStyle/>
          <a:p>
            <a:pPr marL="457200" indent="-457200">
              <a:lnSpc>
                <a:spcPct val="250000"/>
              </a:lnSpc>
              <a:buAutoNum type="arabicPeriod"/>
            </a:pPr>
            <a:r>
              <a:rPr lang="ko-KR" altLang="en-US" sz="2000" dirty="0"/>
              <a:t>미나 씨는 큰 지갑을 사고 싶었어요</a:t>
            </a:r>
            <a:r>
              <a:rPr lang="en-US" altLang="ko-KR" sz="2000" dirty="0"/>
              <a:t>. (     )</a:t>
            </a:r>
          </a:p>
          <a:p>
            <a:pPr marL="514350" indent="-514350">
              <a:lnSpc>
                <a:spcPct val="250000"/>
              </a:lnSpc>
              <a:buAutoNum type="arabicPeriod"/>
            </a:pPr>
            <a:r>
              <a:rPr lang="ko-KR" altLang="en-US" sz="2000" dirty="0"/>
              <a:t>미나 씨는 모자를 샀어요</a:t>
            </a:r>
            <a:r>
              <a:rPr lang="en-US" altLang="ko-KR" sz="2000" dirty="0"/>
              <a:t>. (     )</a:t>
            </a:r>
          </a:p>
          <a:p>
            <a:pPr marL="514350" indent="-514350">
              <a:lnSpc>
                <a:spcPct val="250000"/>
              </a:lnSpc>
              <a:buAutoNum type="arabicPeriod"/>
            </a:pPr>
            <a:r>
              <a:rPr lang="ko-KR" altLang="en-US" sz="2000" dirty="0"/>
              <a:t>미나 씨는 짧은 바지가 마음에 들었어요</a:t>
            </a:r>
            <a:r>
              <a:rPr lang="en-US" altLang="ko-KR" sz="2000" dirty="0"/>
              <a:t>. (     ) </a:t>
            </a:r>
          </a:p>
          <a:p>
            <a:pPr marL="514350" indent="-514350">
              <a:lnSpc>
                <a:spcPct val="250000"/>
              </a:lnSpc>
              <a:buAutoNum type="arabicPeriod"/>
            </a:pPr>
            <a:r>
              <a:rPr lang="ko-KR" altLang="en-US" sz="2000" dirty="0"/>
              <a:t>긴 바지는 </a:t>
            </a:r>
            <a:r>
              <a:rPr lang="en-US" altLang="ko-KR" sz="2000" dirty="0"/>
              <a:t>50,000</a:t>
            </a:r>
            <a:r>
              <a:rPr lang="ko-KR" altLang="en-US" sz="2000" dirty="0"/>
              <a:t>원이에요</a:t>
            </a:r>
            <a:r>
              <a:rPr lang="en-US" altLang="ko-KR" sz="2000" dirty="0"/>
              <a:t>. (   )</a:t>
            </a:r>
          </a:p>
          <a:p>
            <a:pPr marL="514350" indent="-514350">
              <a:lnSpc>
                <a:spcPct val="250000"/>
              </a:lnSpc>
              <a:buAutoNum type="arabicPeriod"/>
            </a:pPr>
            <a:r>
              <a:rPr lang="ko-KR" altLang="en-US" sz="2000" dirty="0"/>
              <a:t>미나 씨는 바지를 현금으로 샀어요</a:t>
            </a:r>
            <a:r>
              <a:rPr lang="en-US" altLang="ko-KR" sz="2000" dirty="0"/>
              <a:t>. (   ) </a:t>
            </a:r>
            <a:endParaRPr lang="en-GB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654679" y="273893"/>
            <a:ext cx="10515600" cy="689318"/>
          </a:xfrm>
        </p:spPr>
        <p:txBody>
          <a:bodyPr/>
          <a:lstStyle/>
          <a:p>
            <a:pPr eaLnBrk="1" hangingPunct="1">
              <a:lnSpc>
                <a:spcPct val="90000"/>
              </a:lnSpc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  <a:tab pos="9434513" algn="l"/>
                <a:tab pos="9883775" algn="l"/>
                <a:tab pos="10333038" algn="l"/>
              </a:tabLst>
            </a:pPr>
            <a:r>
              <a:rPr lang="en-US" altLang="en-US" sz="2800" dirty="0">
                <a:solidFill>
                  <a:srgbClr val="002060"/>
                </a:solidFill>
                <a:latin typeface="Calibri Light" panose="020F0302020204030204" pitchFamily="34" charset="0"/>
              </a:rPr>
              <a:t>가. Write “O” for True and “X” for False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829118" y="2165982"/>
            <a:ext cx="617538" cy="45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600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GB" altLang="en-US" dirty="0">
                <a:solidFill>
                  <a:srgbClr val="FF0000"/>
                </a:solidFill>
                <a:latin typeface="Calibri" panose="020F0502020204030204" pitchFamily="34" charset="0"/>
              </a:rPr>
              <a:t>X</a:t>
            </a: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algn="ctr" eaLnBrk="1" hangingPunct="1">
              <a:lnSpc>
                <a:spcPct val="100000"/>
              </a:lnSpc>
            </a:pPr>
            <a:endParaRPr lang="en-GB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3753851" y="3071915"/>
            <a:ext cx="617538" cy="45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600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GB" altLang="en-US" dirty="0">
                <a:solidFill>
                  <a:srgbClr val="FF0000"/>
                </a:solidFill>
                <a:latin typeface="Calibri" panose="020F0502020204030204" pitchFamily="34" charset="0"/>
              </a:rPr>
              <a:t>X</a:t>
            </a: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algn="ctr" eaLnBrk="1" hangingPunct="1">
              <a:lnSpc>
                <a:spcPct val="100000"/>
              </a:lnSpc>
            </a:pPr>
            <a:endParaRPr lang="en-GB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 flipV="1">
            <a:off x="5446656" y="3667967"/>
            <a:ext cx="617538" cy="45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600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GB" altLang="en-US" dirty="0">
                <a:solidFill>
                  <a:srgbClr val="FF0000"/>
                </a:solidFill>
                <a:latin typeface="Calibri" panose="020F0502020204030204" pitchFamily="34" charset="0"/>
              </a:rPr>
              <a:t>X</a:t>
            </a: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algn="ctr" eaLnBrk="1" hangingPunct="1">
              <a:lnSpc>
                <a:spcPct val="100000"/>
              </a:lnSpc>
            </a:pPr>
            <a:endParaRPr lang="en-GB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069459" y="4517667"/>
            <a:ext cx="214520" cy="3424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600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ctr"/>
          <a:lstStyle/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GB" altLang="en-US" dirty="0">
                <a:solidFill>
                  <a:srgbClr val="FF0000"/>
                </a:solidFill>
                <a:latin typeface="Calibri" panose="020F0502020204030204" pitchFamily="34" charset="0"/>
              </a:rPr>
              <a:t>O</a:t>
            </a: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algn="ctr" eaLnBrk="1" hangingPunct="1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GB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 flipV="1">
            <a:off x="4829118" y="5445967"/>
            <a:ext cx="617538" cy="45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600">
                <a:solidFill>
                  <a:srgbClr val="3465A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GB" altLang="en-US" dirty="0">
                <a:solidFill>
                  <a:srgbClr val="FF0000"/>
                </a:solidFill>
                <a:latin typeface="Calibri" panose="020F0502020204030204" pitchFamily="34" charset="0"/>
              </a:rPr>
              <a:t>X</a:t>
            </a:r>
            <a:r>
              <a:rPr lang="en-GB" altLang="en-US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</a:p>
          <a:p>
            <a:pPr algn="ctr" eaLnBrk="1" hangingPunct="1">
              <a:lnSpc>
                <a:spcPct val="100000"/>
              </a:lnSpc>
            </a:pPr>
            <a:endParaRPr lang="en-GB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0" name="16-16_02_01+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00733" y="3511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9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0759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10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0" y="1549399"/>
            <a:ext cx="11252200" cy="5029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1. </a:t>
            </a:r>
            <a:r>
              <a:rPr lang="ko-KR" altLang="en-US" sz="1600" dirty="0"/>
              <a:t>미나 씨는 어느 가게에 갔어요</a:t>
            </a:r>
            <a:r>
              <a:rPr lang="en-US" altLang="ko-KR" sz="1600" dirty="0"/>
              <a:t>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2. </a:t>
            </a:r>
            <a:r>
              <a:rPr lang="ko-KR" altLang="en-US" sz="1600" dirty="0"/>
              <a:t>미나 씨는 어떤 지갑을 사고 싶었어요</a:t>
            </a:r>
            <a:r>
              <a:rPr lang="en-US" altLang="ko-KR" sz="1600" dirty="0"/>
              <a:t>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3. </a:t>
            </a:r>
            <a:r>
              <a:rPr lang="ko-KR" altLang="en-US" sz="1600" dirty="0"/>
              <a:t>미나 씨는 왜 모자를 사지 않았어요</a:t>
            </a:r>
            <a:r>
              <a:rPr lang="en-US" altLang="ko-KR" sz="1600" dirty="0"/>
              <a:t>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4. </a:t>
            </a:r>
            <a:r>
              <a:rPr lang="ko-KR" altLang="en-US" sz="1600" dirty="0"/>
              <a:t>바지가 얼마예요</a:t>
            </a:r>
            <a:r>
              <a:rPr lang="en-US" altLang="ko-KR" sz="1600" dirty="0"/>
              <a:t>?</a:t>
            </a:r>
          </a:p>
          <a:p>
            <a:pPr marL="0" indent="0">
              <a:buNone/>
            </a:pPr>
            <a:r>
              <a:rPr lang="en-US" sz="1600" dirty="0"/>
              <a:t>    </a:t>
            </a:r>
            <a:r>
              <a:rPr lang="ko-KR" altLang="en-US" sz="1600" dirty="0"/>
              <a:t>짧은 바지</a:t>
            </a:r>
            <a:r>
              <a:rPr lang="en-US" altLang="ko-KR" sz="1600" dirty="0"/>
              <a:t>:                                                  </a:t>
            </a:r>
            <a:r>
              <a:rPr lang="ko-KR" altLang="en-US" sz="1600" dirty="0"/>
              <a:t>긴 바지</a:t>
            </a:r>
            <a:r>
              <a:rPr lang="en-US" altLang="ko-KR" sz="1600" dirty="0"/>
              <a:t>: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5. </a:t>
            </a:r>
            <a:r>
              <a:rPr lang="ko-KR" altLang="en-US" sz="1600" dirty="0"/>
              <a:t>미나 씨는 무엇을 샀어요</a:t>
            </a:r>
            <a:r>
              <a:rPr lang="en-US" altLang="ko-KR" sz="1600" dirty="0"/>
              <a:t>?</a:t>
            </a:r>
            <a:endParaRPr lang="en-GB" sz="1600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641350"/>
          </a:xfrm>
        </p:spPr>
        <p:txBody>
          <a:bodyPr/>
          <a:lstStyle/>
          <a:p>
            <a:pPr eaLnBrk="1" hangingPunct="1">
              <a:lnSpc>
                <a:spcPct val="90000"/>
              </a:lnSpc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  <a:tab pos="9434513" algn="l"/>
                <a:tab pos="9883775" algn="l"/>
                <a:tab pos="10333038" algn="l"/>
              </a:tabLst>
            </a:pPr>
            <a:r>
              <a:rPr lang="en-US" altLang="en-US" sz="2800" dirty="0">
                <a:solidFill>
                  <a:srgbClr val="002060"/>
                </a:solidFill>
                <a:latin typeface="Calibri Light" panose="020F0302020204030204" pitchFamily="34" charset="0"/>
              </a:rPr>
              <a:t>나. Ask and answer the questions </a:t>
            </a:r>
          </a:p>
        </p:txBody>
      </p:sp>
      <p:sp>
        <p:nvSpPr>
          <p:cNvPr id="5" name="Rectangle 4"/>
          <p:cNvSpPr/>
          <p:nvPr/>
        </p:nvSpPr>
        <p:spPr>
          <a:xfrm>
            <a:off x="677333" y="1989667"/>
            <a:ext cx="5113867" cy="3894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미나 씨는 지갑 가게</a:t>
            </a:r>
            <a:r>
              <a:rPr lang="en-US" altLang="ko-KR" sz="1600" dirty="0"/>
              <a:t>, </a:t>
            </a:r>
            <a:r>
              <a:rPr lang="ko-KR" altLang="en-US" sz="1600" dirty="0"/>
              <a:t>모자 가게</a:t>
            </a:r>
            <a:r>
              <a:rPr lang="en-US" altLang="ko-KR" sz="1600" dirty="0"/>
              <a:t>,</a:t>
            </a:r>
            <a:r>
              <a:rPr lang="ko-KR" altLang="en-US" sz="1600" dirty="0"/>
              <a:t>바지</a:t>
            </a:r>
            <a:r>
              <a:rPr lang="en-US" altLang="ko-KR" sz="1600" dirty="0"/>
              <a:t>/</a:t>
            </a:r>
            <a:r>
              <a:rPr lang="ko-KR" altLang="en-US" sz="1600" dirty="0"/>
              <a:t>옷 가게에 갔어요</a:t>
            </a:r>
            <a:r>
              <a:rPr lang="en-US" altLang="ko-KR" sz="1600" dirty="0"/>
              <a:t>.</a:t>
            </a:r>
            <a:endParaRPr lang="en-GB" sz="1600" dirty="0"/>
          </a:p>
        </p:txBody>
      </p:sp>
      <p:sp>
        <p:nvSpPr>
          <p:cNvPr id="6" name="Rectangle 5"/>
          <p:cNvSpPr/>
          <p:nvPr/>
        </p:nvSpPr>
        <p:spPr>
          <a:xfrm>
            <a:off x="677333" y="3048000"/>
            <a:ext cx="3691467" cy="3894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미나 </a:t>
            </a:r>
            <a:r>
              <a:rPr lang="ko-KR" altLang="en-US" sz="1600"/>
              <a:t>씨는 작은 지갑을 사고 싶었어요</a:t>
            </a:r>
            <a:r>
              <a:rPr lang="en-US" altLang="ko-KR" sz="1600" dirty="0"/>
              <a:t>.</a:t>
            </a:r>
            <a:endParaRPr lang="en-GB" sz="1600" dirty="0"/>
          </a:p>
        </p:txBody>
      </p:sp>
      <p:sp>
        <p:nvSpPr>
          <p:cNvPr id="7" name="Rectangle 6"/>
          <p:cNvSpPr/>
          <p:nvPr/>
        </p:nvSpPr>
        <p:spPr>
          <a:xfrm>
            <a:off x="677333" y="4089400"/>
            <a:ext cx="5113867" cy="3894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미나 씨는 색이 마음에 안 들어서 모자를 사지 않았어요</a:t>
            </a:r>
            <a:r>
              <a:rPr lang="en-US" altLang="ko-KR" sz="1600" dirty="0"/>
              <a:t>.</a:t>
            </a:r>
            <a:endParaRPr lang="en-GB" sz="1600" dirty="0"/>
          </a:p>
        </p:txBody>
      </p:sp>
      <p:sp>
        <p:nvSpPr>
          <p:cNvPr id="8" name="Rectangle 7"/>
          <p:cNvSpPr/>
          <p:nvPr/>
        </p:nvSpPr>
        <p:spPr>
          <a:xfrm>
            <a:off x="1811867" y="4969933"/>
            <a:ext cx="1109133" cy="3640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38,000</a:t>
            </a:r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4821766" y="4969932"/>
            <a:ext cx="1109133" cy="3640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50,000</a:t>
            </a:r>
            <a:endParaRPr lang="en-GB" dirty="0"/>
          </a:p>
        </p:txBody>
      </p:sp>
      <p:sp>
        <p:nvSpPr>
          <p:cNvPr id="10" name="Rectangle 9"/>
          <p:cNvSpPr/>
          <p:nvPr/>
        </p:nvSpPr>
        <p:spPr>
          <a:xfrm>
            <a:off x="677333" y="6189134"/>
            <a:ext cx="3005667" cy="38946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미나 씨는 긴 바지를 샀어요</a:t>
            </a:r>
            <a:r>
              <a:rPr lang="en-US" altLang="ko-KR" sz="1600" dirty="0"/>
              <a:t>.</a:t>
            </a:r>
            <a:endParaRPr lang="en-GB" sz="1600" dirty="0"/>
          </a:p>
        </p:txBody>
      </p:sp>
      <p:pic>
        <p:nvPicPr>
          <p:cNvPr id="11" name="16-16_02_01+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00733" y="3511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1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10759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30303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801"/>
            <a:ext cx="10515600" cy="27940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미나</a:t>
            </a:r>
            <a:r>
              <a:rPr lang="en-US" altLang="ko-KR" sz="2000" dirty="0"/>
              <a:t>: </a:t>
            </a:r>
            <a:r>
              <a:rPr lang="ko-KR" altLang="en-US" sz="2000" dirty="0"/>
              <a:t>이 모자는 얼마예요</a:t>
            </a:r>
            <a:r>
              <a:rPr lang="en-US" altLang="ko-KR" sz="2000" dirty="0"/>
              <a:t>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점원</a:t>
            </a:r>
            <a:r>
              <a:rPr lang="en-US" altLang="ko-KR" sz="2000" dirty="0"/>
              <a:t>: 15,000</a:t>
            </a:r>
            <a:r>
              <a:rPr lang="ko-KR" altLang="en-US" sz="2000" dirty="0"/>
              <a:t>원이에요</a:t>
            </a:r>
            <a:r>
              <a:rPr lang="en-US" altLang="ko-KR" sz="2000" dirty="0"/>
              <a:t>. </a:t>
            </a:r>
            <a:r>
              <a:rPr lang="ko-KR" altLang="en-US" sz="2000" dirty="0"/>
              <a:t>한번 </a:t>
            </a:r>
            <a:r>
              <a:rPr lang="en-US" altLang="ko-KR" sz="2000" dirty="0"/>
              <a:t>……………………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미나</a:t>
            </a:r>
            <a:r>
              <a:rPr lang="en-US" altLang="ko-KR" sz="2000" dirty="0"/>
              <a:t>: ……………….</a:t>
            </a:r>
            <a:r>
              <a:rPr lang="ko-KR" altLang="en-US" sz="2000" dirty="0"/>
              <a:t>색은 없어요</a:t>
            </a:r>
            <a:r>
              <a:rPr lang="en-US" altLang="ko-KR" sz="2000" dirty="0"/>
              <a:t>?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점원</a:t>
            </a:r>
            <a:r>
              <a:rPr lang="en-US" altLang="ko-KR" sz="2000" dirty="0"/>
              <a:t>: </a:t>
            </a:r>
            <a:r>
              <a:rPr lang="ko-KR" altLang="en-US" sz="2000" dirty="0"/>
              <a:t>네</a:t>
            </a:r>
            <a:r>
              <a:rPr lang="en-US" altLang="ko-KR" sz="2000" dirty="0"/>
              <a:t>, </a:t>
            </a:r>
            <a:r>
              <a:rPr lang="ko-KR" altLang="en-US" sz="2000" dirty="0"/>
              <a:t>없어요</a:t>
            </a:r>
            <a:r>
              <a:rPr lang="en-US" altLang="ko-KR" dirty="0"/>
              <a:t>.</a:t>
            </a:r>
            <a:endParaRPr lang="en-GB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3275"/>
          </a:xfrm>
        </p:spPr>
        <p:txBody>
          <a:bodyPr>
            <a:normAutofit/>
          </a:bodyPr>
          <a:lstStyle/>
          <a:p>
            <a:r>
              <a:rPr lang="ko-KR" altLang="en-US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다</a:t>
            </a:r>
            <a:r>
              <a:rPr lang="en-US" altLang="ko-KR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 Listen carefully and fill in the blanks</a:t>
            </a:r>
            <a:endParaRPr lang="en-GB" sz="28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18-18_02_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38933" y="287867"/>
            <a:ext cx="609600" cy="609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79336" y="2319866"/>
            <a:ext cx="1422398" cy="2878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써 보세요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49402" y="2857501"/>
            <a:ext cx="1109132" cy="26669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</a:rPr>
              <a:t>다른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838200" y="4165600"/>
            <a:ext cx="10515600" cy="540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라</a:t>
            </a:r>
            <a:r>
              <a:rPr lang="en-US" altLang="ko-KR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 Listen carefully and repeat</a:t>
            </a:r>
            <a:endParaRPr lang="en-GB" sz="28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8200" y="4964900"/>
            <a:ext cx="7061200" cy="10898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ko-KR" altLang="en-US" sz="1800" dirty="0"/>
              <a:t>다음에 다시 올게요</a:t>
            </a:r>
            <a:r>
              <a:rPr lang="en-US" altLang="ko-KR" sz="1800" dirty="0"/>
              <a:t>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ko-KR" altLang="en-US" sz="1800" dirty="0"/>
              <a:t>여기요</a:t>
            </a:r>
            <a:r>
              <a:rPr lang="en-US" altLang="ko-KR" sz="1800" dirty="0"/>
              <a:t>. </a:t>
            </a:r>
            <a:r>
              <a:rPr lang="ko-KR" altLang="en-US" sz="1800" dirty="0"/>
              <a:t>이 바지 얼마예요</a:t>
            </a:r>
            <a:r>
              <a:rPr lang="en-US" altLang="ko-KR" sz="1800" dirty="0"/>
              <a:t>. </a:t>
            </a:r>
            <a:r>
              <a:rPr lang="en-US" altLang="ko-KR" sz="2000" dirty="0"/>
              <a:t> </a:t>
            </a:r>
            <a:endParaRPr lang="en-GB" sz="2000" dirty="0"/>
          </a:p>
        </p:txBody>
      </p:sp>
      <p:pic>
        <p:nvPicPr>
          <p:cNvPr id="12" name="19-19_02_0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38933" y="48494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6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500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4615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2467"/>
            <a:ext cx="10515600" cy="4644496"/>
          </a:xfrm>
        </p:spPr>
        <p:txBody>
          <a:bodyPr>
            <a:normAutofit/>
          </a:bodyPr>
          <a:lstStyle/>
          <a:p>
            <a:pPr marL="0" indent="0">
              <a:lnSpc>
                <a:spcPct val="250000"/>
              </a:lnSpc>
              <a:buNone/>
            </a:pPr>
            <a:r>
              <a:rPr lang="ko-KR" altLang="en-US" sz="2000" dirty="0"/>
              <a:t>미나 씨는 지갑하고 모자하고 바지를 사러 갔어요</a:t>
            </a:r>
            <a:r>
              <a:rPr lang="en-US" altLang="ko-KR" sz="2000" dirty="0"/>
              <a:t>. </a:t>
            </a:r>
            <a:r>
              <a:rPr lang="ko-KR" altLang="en-US" sz="2000" dirty="0"/>
              <a:t>그런데 큰 지갑이 없었어요</a:t>
            </a:r>
            <a:r>
              <a:rPr lang="en-US" altLang="ko-KR" sz="2000" dirty="0"/>
              <a:t>. </a:t>
            </a:r>
            <a:r>
              <a:rPr lang="ko-KR" altLang="en-US" sz="2000" dirty="0"/>
              <a:t>그래서 지갑을 사지 않았어요</a:t>
            </a:r>
            <a:r>
              <a:rPr lang="en-US" altLang="ko-KR" sz="2000" dirty="0"/>
              <a:t>. </a:t>
            </a:r>
            <a:r>
              <a:rPr lang="ko-KR" altLang="en-US" sz="2000" dirty="0"/>
              <a:t>모자도 사지 않았어요</a:t>
            </a:r>
            <a:r>
              <a:rPr lang="en-US" altLang="ko-KR" sz="2000" dirty="0"/>
              <a:t>. </a:t>
            </a:r>
            <a:r>
              <a:rPr lang="ko-KR" altLang="en-US" sz="2000" dirty="0"/>
              <a:t>왜냐하면 색이 마음에 들지 않았어요</a:t>
            </a:r>
            <a:r>
              <a:rPr lang="en-US" altLang="ko-KR" sz="2000" dirty="0"/>
              <a:t>. </a:t>
            </a:r>
            <a:r>
              <a:rPr lang="ko-KR" altLang="en-US" sz="2000" dirty="0"/>
              <a:t>하지만 바지는 마음에 들었어요</a:t>
            </a:r>
            <a:r>
              <a:rPr lang="en-US" altLang="ko-KR" sz="2000" dirty="0"/>
              <a:t>. </a:t>
            </a:r>
            <a:r>
              <a:rPr lang="ko-KR" altLang="en-US" sz="2000" dirty="0"/>
              <a:t>그래서 미나 씨는 짧은 바지를 현금으로 샀어요</a:t>
            </a:r>
            <a:r>
              <a:rPr lang="en-US" altLang="ko-KR" sz="2000" dirty="0"/>
              <a:t>. </a:t>
            </a:r>
            <a:endParaRPr lang="en-GB" sz="2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280459"/>
            <a:ext cx="10515600" cy="837142"/>
          </a:xfrm>
        </p:spPr>
        <p:txBody>
          <a:bodyPr>
            <a:normAutofit fontScale="90000"/>
          </a:bodyPr>
          <a:lstStyle/>
          <a:p>
            <a:r>
              <a:rPr lang="ko-KR" altLang="en-US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마</a:t>
            </a:r>
            <a:r>
              <a:rPr lang="en-US" altLang="ko-KR" sz="2800" dirty="0">
                <a:ln w="0"/>
                <a:solidFill>
                  <a:srgbClr val="00206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 Read the following summary, find the mistakes and correct them (3things)</a:t>
            </a:r>
            <a:endParaRPr lang="en-GB" sz="2800" dirty="0">
              <a:ln w="0"/>
              <a:solidFill>
                <a:srgbClr val="00206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7197353" y="1442365"/>
            <a:ext cx="1193114" cy="694096"/>
            <a:chOff x="7197353" y="1442365"/>
            <a:chExt cx="1193114" cy="694096"/>
          </a:xfrm>
        </p:grpSpPr>
        <p:sp>
          <p:nvSpPr>
            <p:cNvPr id="5" name="TextBox 4"/>
            <p:cNvSpPr txBox="1"/>
            <p:nvPr/>
          </p:nvSpPr>
          <p:spPr>
            <a:xfrm>
              <a:off x="7197353" y="1442365"/>
              <a:ext cx="1193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</a:rPr>
                <a:t>작은 지갑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9" name="Minus 8"/>
            <p:cNvSpPr/>
            <p:nvPr/>
          </p:nvSpPr>
          <p:spPr>
            <a:xfrm>
              <a:off x="7197353" y="2017929"/>
              <a:ext cx="956047" cy="118532"/>
            </a:xfrm>
            <a:prstGeom prst="mathMinus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75886" y="3076433"/>
            <a:ext cx="1235447" cy="589634"/>
            <a:chOff x="4775886" y="3076433"/>
            <a:chExt cx="1235447" cy="589634"/>
          </a:xfrm>
        </p:grpSpPr>
        <p:sp>
          <p:nvSpPr>
            <p:cNvPr id="6" name="TextBox 5"/>
            <p:cNvSpPr txBox="1"/>
            <p:nvPr/>
          </p:nvSpPr>
          <p:spPr>
            <a:xfrm>
              <a:off x="4860553" y="3076433"/>
              <a:ext cx="10462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</a:rPr>
                <a:t>긴 바지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1" name="Minus 10"/>
            <p:cNvSpPr/>
            <p:nvPr/>
          </p:nvSpPr>
          <p:spPr>
            <a:xfrm>
              <a:off x="4775886" y="3535867"/>
              <a:ext cx="1235447" cy="130200"/>
            </a:xfrm>
            <a:prstGeom prst="mathMinus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155953" y="3059331"/>
            <a:ext cx="1201580" cy="615490"/>
            <a:chOff x="6155953" y="3059331"/>
            <a:chExt cx="1201580" cy="615490"/>
          </a:xfrm>
        </p:grpSpPr>
        <p:sp>
          <p:nvSpPr>
            <p:cNvPr id="7" name="TextBox 6"/>
            <p:cNvSpPr txBox="1"/>
            <p:nvPr/>
          </p:nvSpPr>
          <p:spPr>
            <a:xfrm>
              <a:off x="6282267" y="3059331"/>
              <a:ext cx="915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0000"/>
                  </a:solidFill>
                </a:rPr>
                <a:t>카드로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2" name="Minus 11"/>
            <p:cNvSpPr/>
            <p:nvPr/>
          </p:nvSpPr>
          <p:spPr>
            <a:xfrm>
              <a:off x="6155953" y="3541701"/>
              <a:ext cx="1201580" cy="133120"/>
            </a:xfrm>
            <a:prstGeom prst="mathMinus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24499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11199" y="472835"/>
            <a:ext cx="7840133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점원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어서 오세요</a:t>
            </a:r>
            <a:r>
              <a:rPr lang="en-US" altLang="ko-KR" sz="1200" dirty="0">
                <a:latin typeface="Arial" panose="020B0604020202020204" pitchFamily="34" charset="0"/>
              </a:rPr>
              <a:t>. </a:t>
            </a:r>
            <a:r>
              <a:rPr lang="ko-KR" altLang="en-US" sz="1200" dirty="0">
                <a:latin typeface="Arial" panose="020B0604020202020204" pitchFamily="34" charset="0"/>
              </a:rPr>
              <a:t>뭐 찾으세요</a:t>
            </a:r>
            <a:r>
              <a:rPr lang="en-US" altLang="ko-KR" sz="1200" dirty="0">
                <a:latin typeface="Arial" panose="020B0604020202020204" pitchFamily="34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미나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지갑 좀 보여 주세요</a:t>
            </a:r>
            <a:r>
              <a:rPr lang="en-US" altLang="ko-KR" sz="1200" dirty="0">
                <a:latin typeface="Arial" panose="020B0604020202020204" pitchFamily="34" charset="0"/>
              </a:rPr>
              <a:t>.</a:t>
            </a:r>
            <a:endParaRPr lang="ko-KR" altLang="en-US" sz="1200" dirty="0"/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점원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이 지갑 어때요</a:t>
            </a:r>
            <a:r>
              <a:rPr lang="en-US" altLang="ko-KR" sz="1200" dirty="0">
                <a:latin typeface="Arial" panose="020B0604020202020204" pitchFamily="34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미나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음</a:t>
            </a:r>
            <a:r>
              <a:rPr lang="en-US" altLang="ko-KR" sz="1200" dirty="0">
                <a:latin typeface="Arial" panose="020B0604020202020204" pitchFamily="34" charset="0"/>
              </a:rPr>
              <a:t>, </a:t>
            </a:r>
            <a:r>
              <a:rPr lang="ko-KR" altLang="en-US" sz="1200" dirty="0">
                <a:latin typeface="Arial" panose="020B0604020202020204" pitchFamily="34" charset="0"/>
              </a:rPr>
              <a:t>좀 작은 지갑은 없어요</a:t>
            </a:r>
            <a:r>
              <a:rPr lang="en-US" altLang="ko-KR" sz="1200" dirty="0">
                <a:latin typeface="Arial" panose="020B0604020202020204" pitchFamily="34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점원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그럼</a:t>
            </a:r>
            <a:r>
              <a:rPr lang="en-US" altLang="ko-KR" sz="1200" dirty="0">
                <a:latin typeface="Arial" panose="020B0604020202020204" pitchFamily="34" charset="0"/>
              </a:rPr>
              <a:t>, </a:t>
            </a:r>
            <a:r>
              <a:rPr lang="ko-KR" altLang="en-US" sz="1200" dirty="0">
                <a:latin typeface="Arial" panose="020B0604020202020204" pitchFamily="34" charset="0"/>
              </a:rPr>
              <a:t>이거 어때요</a:t>
            </a:r>
            <a:r>
              <a:rPr lang="en-US" altLang="ko-KR" sz="1200" dirty="0">
                <a:latin typeface="Arial" panose="020B0604020202020204" pitchFamily="34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Arial" panose="020B0604020202020204" pitchFamily="34" charset="0"/>
              </a:rPr>
              <a:t>미나 </a:t>
            </a:r>
            <a:r>
              <a:rPr lang="en-US" altLang="ko-KR" sz="1200" dirty="0"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latin typeface="Arial" panose="020B0604020202020204" pitchFamily="34" charset="0"/>
              </a:rPr>
              <a:t>너무 커요</a:t>
            </a:r>
            <a:r>
              <a:rPr lang="en-US" altLang="ko-KR" sz="1200" dirty="0">
                <a:latin typeface="Arial" panose="020B0604020202020204" pitchFamily="34" charset="0"/>
              </a:rPr>
              <a:t>. </a:t>
            </a:r>
            <a:r>
              <a:rPr lang="ko-KR" altLang="en-US" sz="1200" dirty="0">
                <a:latin typeface="Arial" panose="020B0604020202020204" pitchFamily="34" charset="0"/>
              </a:rPr>
              <a:t>죄송합니다</a:t>
            </a:r>
            <a:r>
              <a:rPr lang="en-US" altLang="ko-KR" sz="1200" dirty="0">
                <a:latin typeface="Arial" panose="020B0604020202020204" pitchFamily="34" charset="0"/>
              </a:rPr>
              <a:t>. </a:t>
            </a:r>
            <a:r>
              <a:rPr lang="ko-KR" altLang="en-US" sz="1200" dirty="0">
                <a:latin typeface="Arial" panose="020B0604020202020204" pitchFamily="34" charset="0"/>
              </a:rPr>
              <a:t>다음에 다시 올게요</a:t>
            </a:r>
            <a:r>
              <a:rPr lang="en-US" altLang="ko-KR" sz="1200" dirty="0">
                <a:latin typeface="Arial" panose="020B0604020202020204" pitchFamily="34" charset="0"/>
              </a:rPr>
              <a:t>.</a:t>
            </a:r>
          </a:p>
          <a:p>
            <a:pPr algn="ctr">
              <a:spcAft>
                <a:spcPts val="500"/>
              </a:spcAft>
            </a:pPr>
            <a:r>
              <a:rPr lang="en-US" altLang="ko-KR" sz="1200" dirty="0">
                <a:latin typeface="Arial" panose="020B0604020202020204" pitchFamily="34" charset="0"/>
              </a:rPr>
              <a:t>……………….</a:t>
            </a:r>
            <a:endParaRPr lang="ko-KR" altLang="en-US" sz="1200" dirty="0"/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모자 찾으세요</a:t>
            </a:r>
            <a:r>
              <a:rPr lang="en-US" altLang="ko-KR" sz="1200" dirty="0">
                <a:latin typeface="Times New Roman" panose="02020603050405020304" pitchFamily="18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네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예쁜 모자가 많아요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한번 써 보세요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이 모자는 얼마예요</a:t>
            </a:r>
            <a:r>
              <a:rPr lang="en-US" altLang="ko-KR" sz="1200" dirty="0">
                <a:latin typeface="Times New Roman" panose="02020603050405020304" pitchFamily="18" charset="0"/>
              </a:rPr>
              <a:t>??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15,000</a:t>
            </a:r>
            <a:r>
              <a:rPr lang="ko-KR" altLang="en-US" sz="1200" dirty="0">
                <a:latin typeface="Times New Roman" panose="02020603050405020304" pitchFamily="18" charset="0"/>
              </a:rPr>
              <a:t>원이에요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다른 색은 없어요</a:t>
            </a:r>
            <a:r>
              <a:rPr lang="en-US" altLang="ko-KR" sz="1200" dirty="0">
                <a:latin typeface="Times New Roman" panose="02020603050405020304" pitchFamily="18" charset="0"/>
              </a:rPr>
              <a:t>??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네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없어요</a:t>
            </a:r>
            <a:r>
              <a:rPr lang="en-US" altLang="ko-KR" sz="1200" dirty="0">
                <a:latin typeface="Times New Roman" panose="02020603050405020304" pitchFamily="18" charset="0"/>
              </a:rPr>
              <a:t>.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그래요</a:t>
            </a:r>
            <a:r>
              <a:rPr lang="en-US" altLang="ko-KR" sz="1200" dirty="0">
                <a:latin typeface="Times New Roman" panose="02020603050405020304" pitchFamily="18" charset="0"/>
              </a:rPr>
              <a:t>? </a:t>
            </a:r>
            <a:r>
              <a:rPr lang="ko-KR" altLang="en-US" sz="1200" dirty="0">
                <a:latin typeface="Times New Roman" panose="02020603050405020304" pitchFamily="18" charset="0"/>
              </a:rPr>
              <a:t>색이 마음에 들지 않아요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다음에 다시 올게요</a:t>
            </a:r>
            <a:r>
              <a:rPr lang="en-US" altLang="ko-KR" sz="1200" dirty="0">
                <a:latin typeface="Times New Roman" panose="02020603050405020304" pitchFamily="18" charset="0"/>
              </a:rPr>
              <a:t>.</a:t>
            </a:r>
          </a:p>
          <a:p>
            <a:pPr algn="ctr">
              <a:spcAft>
                <a:spcPts val="500"/>
              </a:spcAft>
            </a:pPr>
            <a:r>
              <a:rPr lang="en-US" altLang="ko-KR" sz="1200" dirty="0">
                <a:latin typeface="Times New Roman" panose="02020603050405020304" pitchFamily="18" charset="0"/>
              </a:rPr>
              <a:t>……………….</a:t>
            </a:r>
            <a:endParaRPr lang="ko-KR" altLang="en-US" sz="1200" dirty="0"/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여기요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이 짧은 바지 얼마예요</a:t>
            </a:r>
            <a:r>
              <a:rPr lang="en-US" altLang="ko-KR" sz="1200" dirty="0">
                <a:latin typeface="Times New Roman" panose="02020603050405020304" pitchFamily="18" charset="0"/>
              </a:rPr>
              <a:t>?</a:t>
            </a:r>
          </a:p>
          <a:p>
            <a:pPr>
              <a:spcAft>
                <a:spcPts val="500"/>
              </a:spcAft>
            </a:pPr>
            <a:r>
              <a:rPr lang="en-US" altLang="ko-KR" sz="1200" dirty="0">
                <a:latin typeface="Times New Roman" panose="02020603050405020304" pitchFamily="18" charset="0"/>
              </a:rPr>
              <a:t> </a:t>
            </a: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38,000</a:t>
            </a:r>
            <a:r>
              <a:rPr lang="ko-KR" altLang="en-US" sz="1200" dirty="0">
                <a:latin typeface="Times New Roman" panose="02020603050405020304" pitchFamily="18" charset="0"/>
              </a:rPr>
              <a:t>원이에요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긴 바지는 얼마예요</a:t>
            </a:r>
            <a:r>
              <a:rPr lang="en-US" altLang="ko-KR" sz="1200" dirty="0">
                <a:latin typeface="Times New Roman" panose="02020603050405020304" pitchFamily="18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긴 바지는 </a:t>
            </a:r>
            <a:r>
              <a:rPr lang="en-US" altLang="ko-KR" sz="1200" dirty="0">
                <a:latin typeface="Times New Roman" panose="02020603050405020304" pitchFamily="18" charset="0"/>
              </a:rPr>
              <a:t>50,000</a:t>
            </a:r>
            <a:r>
              <a:rPr lang="ko-KR" altLang="en-US" sz="1200" dirty="0">
                <a:latin typeface="Times New Roman" panose="02020603050405020304" pitchFamily="18" charset="0"/>
              </a:rPr>
              <a:t>원이에요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한번 입어 보세요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긴 바지가 마음에 들어요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이거 주세요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현금으로 하실 거예요</a:t>
            </a:r>
            <a:r>
              <a:rPr lang="en-US" altLang="ko-KR" sz="1200" dirty="0">
                <a:latin typeface="Times New Roman" panose="02020603050405020304" pitchFamily="18" charset="0"/>
              </a:rPr>
              <a:t>? </a:t>
            </a:r>
            <a:r>
              <a:rPr lang="ko-KR" altLang="en-US" sz="1200" dirty="0">
                <a:latin typeface="Times New Roman" panose="02020603050405020304" pitchFamily="18" charset="0"/>
              </a:rPr>
              <a:t>카드로 하실 거예요</a:t>
            </a:r>
            <a:r>
              <a:rPr lang="en-US" altLang="ko-KR" sz="1200" dirty="0">
                <a:latin typeface="Times New Roman" panose="02020603050405020304" pitchFamily="18" charset="0"/>
              </a:rPr>
              <a:t>?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카드로요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점원 </a:t>
            </a:r>
            <a:r>
              <a:rPr lang="en-US" altLang="ko-KR" sz="1200" dirty="0">
                <a:latin typeface="Times New Roman" panose="02020603050405020304" pitchFamily="18" charset="0"/>
              </a:rPr>
              <a:t>: </a:t>
            </a:r>
            <a:r>
              <a:rPr lang="ko-KR" altLang="en-US" sz="1200" dirty="0">
                <a:latin typeface="Times New Roman" panose="02020603050405020304" pitchFamily="18" charset="0"/>
              </a:rPr>
              <a:t>사인하세요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여기 있습니다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또 오세요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</a:p>
          <a:p>
            <a:pPr>
              <a:spcAft>
                <a:spcPts val="500"/>
              </a:spcAft>
            </a:pPr>
            <a:r>
              <a:rPr lang="ko-KR" altLang="en-US" sz="1200" dirty="0">
                <a:latin typeface="Times New Roman" panose="02020603050405020304" pitchFamily="18" charset="0"/>
              </a:rPr>
              <a:t>미나</a:t>
            </a:r>
            <a:r>
              <a:rPr lang="en-US" altLang="ko-KR" sz="1200" dirty="0">
                <a:latin typeface="Times New Roman" panose="02020603050405020304" pitchFamily="18" charset="0"/>
              </a:rPr>
              <a:t>:</a:t>
            </a:r>
            <a:r>
              <a:rPr lang="ko-KR" altLang="en-US" sz="1200" dirty="0">
                <a:latin typeface="Times New Roman" panose="02020603050405020304" pitchFamily="18" charset="0"/>
              </a:rPr>
              <a:t> 네</a:t>
            </a:r>
            <a:r>
              <a:rPr lang="en-US" altLang="ko-KR" sz="1200" dirty="0">
                <a:latin typeface="Times New Roman" panose="02020603050405020304" pitchFamily="18" charset="0"/>
              </a:rPr>
              <a:t>. </a:t>
            </a:r>
            <a:r>
              <a:rPr lang="ko-KR" altLang="en-US" sz="1200" dirty="0">
                <a:latin typeface="Times New Roman" panose="02020603050405020304" pitchFamily="18" charset="0"/>
              </a:rPr>
              <a:t>안녕히 계세요</a:t>
            </a:r>
            <a:r>
              <a:rPr lang="en-US" altLang="ko-KR" sz="1200" dirty="0">
                <a:latin typeface="Times New Roman" panose="02020603050405020304" pitchFamily="18" charset="0"/>
              </a:rPr>
              <a:t>.</a:t>
            </a:r>
            <a:endParaRPr lang="ko-KR" alt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4950290" y="103503"/>
            <a:ext cx="24481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002060"/>
                </a:solidFill>
                <a:latin typeface="Arial" panose="020B0604020202020204" pitchFamily="34" charset="0"/>
              </a:rPr>
              <a:t>모자 좀 보여 주세요</a:t>
            </a:r>
            <a:endParaRPr lang="en-GB" sz="2000" b="1" dirty="0">
              <a:ln w="12700" cmpd="sng">
                <a:solidFill>
                  <a:schemeClr val="accent4"/>
                </a:solidFill>
                <a:prstDash val="solid"/>
              </a:ln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529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512</Words>
  <Application>Microsoft Office PowerPoint</Application>
  <PresentationFormat>Widescreen</PresentationFormat>
  <Paragraphs>86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 Theme</vt:lpstr>
      <vt:lpstr>2과: 모자 좀 보여 주세요</vt:lpstr>
      <vt:lpstr>어려운 어휘</vt:lpstr>
      <vt:lpstr>PowerPoint Presentation</vt:lpstr>
      <vt:lpstr>가. Write “O” for True and “X” for False</vt:lpstr>
      <vt:lpstr>나. Ask and answer the questions </vt:lpstr>
      <vt:lpstr>다. Listen carefully and fill in the blanks</vt:lpstr>
      <vt:lpstr>마. Read the following summary, find the mistakes and correct them (3things)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2과: 모자 좀 보여 주세요</dc:title>
  <dc:creator>ket chanthon</dc:creator>
  <cp:lastModifiedBy>달 렌</cp:lastModifiedBy>
  <cp:revision>31</cp:revision>
  <dcterms:created xsi:type="dcterms:W3CDTF">2020-12-03T09:39:56Z</dcterms:created>
  <dcterms:modified xsi:type="dcterms:W3CDTF">2022-06-20T11:39:59Z</dcterms:modified>
</cp:coreProperties>
</file>

<file path=docProps/thumbnail.jpeg>
</file>